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72" r:id="rId11"/>
    <p:sldId id="267" r:id="rId12"/>
    <p:sldId id="275" r:id="rId13"/>
    <p:sldId id="277" r:id="rId14"/>
    <p:sldId id="276" r:id="rId15"/>
    <p:sldId id="268" r:id="rId16"/>
    <p:sldId id="269" r:id="rId17"/>
    <p:sldId id="273" r:id="rId18"/>
    <p:sldId id="270" r:id="rId19"/>
    <p:sldId id="274" r:id="rId20"/>
    <p:sldId id="271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2D4C5-F0F6-4411-A1AD-9FD08F8D5DF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0D0794-A622-4C37-B1ED-F8C756199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D0794-A622-4C37-B1ED-F8C7561992A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253A32-2F87-461C-929A-CB18A3A1812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170DE8-7BF0-4F98-A621-51B70A05FA1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Итоги социально-экономического развития за 2012год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 р. п. Посевная </a:t>
            </a:r>
            <a:r>
              <a:rPr lang="ru-RU" dirty="0" err="1" smtClean="0"/>
              <a:t>Черепановского</a:t>
            </a:r>
            <a:r>
              <a:rPr lang="ru-RU" dirty="0" smtClean="0"/>
              <a:t> района Новосибирской области</a:t>
            </a: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04088"/>
            <a:ext cx="7615262" cy="5103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6000792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3200" dirty="0" smtClean="0"/>
              <a:t>Приобретено и установлено 20 фонарей – 318,6тыс. рублей</a:t>
            </a:r>
          </a:p>
          <a:p>
            <a:r>
              <a:rPr lang="ru-RU" sz="3200" dirty="0" smtClean="0"/>
              <a:t>Устройство лежачих полицейских – 80тыс. руб.</a:t>
            </a:r>
          </a:p>
          <a:p>
            <a:r>
              <a:rPr lang="ru-RU" sz="3200" dirty="0" smtClean="0"/>
              <a:t>Освоено средств по ДЦП «Развитие автомобильных дорог » - 2105,3тыс. руб.  </a:t>
            </a:r>
          </a:p>
          <a:p>
            <a:r>
              <a:rPr lang="ru-RU" sz="3200" dirty="0" smtClean="0"/>
              <a:t>Приобретено пожарное депо – 1200тыс. руб.</a:t>
            </a:r>
          </a:p>
          <a:p>
            <a:r>
              <a:rPr lang="ru-RU" sz="3200" dirty="0" smtClean="0"/>
              <a:t>Спилено тополей – 26штук, 141,5тыс. руб.</a:t>
            </a:r>
          </a:p>
          <a:p>
            <a:r>
              <a:rPr lang="ru-RU" sz="3200" dirty="0" smtClean="0"/>
              <a:t>Изготовлена ПСД по газификации – 1052,3тыс. руб.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Строительные работы, капитальный ремонт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136330"/>
          </a:xfrm>
        </p:spPr>
        <p:txBody>
          <a:bodyPr/>
          <a:lstStyle/>
          <a:p>
            <a:r>
              <a:rPr lang="ru-RU" dirty="0" smtClean="0"/>
              <a:t>Март – торжественное открытие здание по </a:t>
            </a:r>
          </a:p>
          <a:p>
            <a:pPr>
              <a:buNone/>
            </a:pPr>
            <a:r>
              <a:rPr lang="ru-RU" dirty="0" smtClean="0"/>
              <a:t>ул. Островского, 47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16640">
            <a:off x="530178" y="3195544"/>
            <a:ext cx="3428443" cy="3186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6387">
            <a:off x="4924531" y="3200768"/>
            <a:ext cx="3417346" cy="337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8043890" cy="99345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b="1" dirty="0" smtClean="0"/>
              <a:t>Июнь – ремонт дороги по </a:t>
            </a:r>
          </a:p>
          <a:p>
            <a:pPr algn="ctr">
              <a:buNone/>
            </a:pPr>
            <a:r>
              <a:rPr lang="ru-RU" sz="3200" b="1" dirty="0" smtClean="0"/>
              <a:t>пер. Рабочий</a:t>
            </a:r>
          </a:p>
          <a:p>
            <a:pPr algn="ctr"/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SC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857364"/>
            <a:ext cx="7000924" cy="4750603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929354"/>
          </a:xfrm>
        </p:spPr>
        <p:txBody>
          <a:bodyPr>
            <a:normAutofit/>
          </a:bodyPr>
          <a:lstStyle/>
          <a:p>
            <a:r>
              <a:rPr lang="ru-RU" b="1" dirty="0" smtClean="0"/>
              <a:t>Июль-август -ремонт фойе в ГДК, монтаж окон в </a:t>
            </a:r>
            <a:r>
              <a:rPr lang="ru-RU" b="1" dirty="0" err="1" smtClean="0"/>
              <a:t>Посевнинской</a:t>
            </a:r>
            <a:r>
              <a:rPr lang="ru-RU" b="1" dirty="0" smtClean="0"/>
              <a:t> СОШ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200" b="1" dirty="0" smtClean="0"/>
              <a:t>Сентябрь – водопровод по</a:t>
            </a:r>
          </a:p>
          <a:p>
            <a:pPr algn="ctr">
              <a:buNone/>
            </a:pPr>
            <a:r>
              <a:rPr lang="ru-RU" sz="3200" b="1" dirty="0" smtClean="0"/>
              <a:t> ул. Островского</a:t>
            </a:r>
          </a:p>
          <a:p>
            <a:endParaRPr lang="ru-RU" dirty="0"/>
          </a:p>
        </p:txBody>
      </p:sp>
      <p:pic>
        <p:nvPicPr>
          <p:cNvPr id="4" name="Рисунок 3" descr="DSCN00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285860"/>
            <a:ext cx="3780812" cy="3429024"/>
          </a:xfrm>
          <a:prstGeom prst="rect">
            <a:avLst/>
          </a:prstGeom>
        </p:spPr>
      </p:pic>
      <p:pic>
        <p:nvPicPr>
          <p:cNvPr id="6" name="Рисунок 5" descr="DSCN00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1357298"/>
            <a:ext cx="4071966" cy="335756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235745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Октябрь-ноябрь – </a:t>
            </a:r>
          </a:p>
          <a:p>
            <a:pPr>
              <a:buNone/>
            </a:pPr>
            <a:r>
              <a:rPr lang="ru-RU" sz="2800" b="1" dirty="0" smtClean="0"/>
              <a:t>работы в ДОУ </a:t>
            </a:r>
          </a:p>
          <a:p>
            <a:pPr>
              <a:buNone/>
            </a:pPr>
            <a:r>
              <a:rPr lang="ru-RU" sz="2800" b="1" dirty="0" smtClean="0"/>
              <a:t>по открытию </a:t>
            </a:r>
          </a:p>
          <a:p>
            <a:pPr>
              <a:buNone/>
            </a:pPr>
            <a:r>
              <a:rPr lang="ru-RU" sz="2800" b="1" dirty="0" smtClean="0"/>
              <a:t>дополнительных групп</a:t>
            </a:r>
          </a:p>
          <a:p>
            <a:endParaRPr lang="ru-RU" dirty="0"/>
          </a:p>
        </p:txBody>
      </p:sp>
      <p:pic>
        <p:nvPicPr>
          <p:cNvPr id="5" name="Рисунок 4" descr="DSCN17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500438"/>
            <a:ext cx="4572031" cy="3214710"/>
          </a:xfrm>
          <a:prstGeom prst="rect">
            <a:avLst/>
          </a:prstGeom>
        </p:spPr>
      </p:pic>
      <p:pic>
        <p:nvPicPr>
          <p:cNvPr id="4" name="Рисунок 3" descr="DSCN1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785794"/>
            <a:ext cx="4429156" cy="3475161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соц. защиты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На учете состоит:</a:t>
            </a:r>
          </a:p>
          <a:p>
            <a:r>
              <a:rPr lang="ru-RU" dirty="0" smtClean="0"/>
              <a:t>Инвалиды – 380 человек</a:t>
            </a:r>
          </a:p>
          <a:p>
            <a:r>
              <a:rPr lang="ru-RU" dirty="0" smtClean="0"/>
              <a:t>Семьи с детьми –инвалидами – 22</a:t>
            </a:r>
          </a:p>
          <a:p>
            <a:r>
              <a:rPr lang="ru-RU" dirty="0" smtClean="0"/>
              <a:t>Участники ВОВ – 22 человека</a:t>
            </a:r>
          </a:p>
          <a:p>
            <a:r>
              <a:rPr lang="ru-RU" dirty="0" smtClean="0"/>
              <a:t>Вдовы умерших участников ВОВ – 21 человек</a:t>
            </a:r>
          </a:p>
          <a:p>
            <a:r>
              <a:rPr lang="ru-RU" dirty="0" smtClean="0"/>
              <a:t>Многодетные семьи – 73</a:t>
            </a:r>
          </a:p>
          <a:p>
            <a:r>
              <a:rPr lang="ru-RU" dirty="0" smtClean="0"/>
              <a:t>Надомное обслуживание – 25 человек</a:t>
            </a:r>
          </a:p>
          <a:p>
            <a:r>
              <a:rPr lang="ru-RU" dirty="0" smtClean="0"/>
              <a:t>Социально-неблагополучные семьи - 12</a:t>
            </a: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Посевнинская</a:t>
            </a:r>
            <a:r>
              <a:rPr lang="ru-RU" b="1" dirty="0" smtClean="0"/>
              <a:t> СОШ – 451 учащихся</a:t>
            </a:r>
          </a:p>
          <a:p>
            <a:r>
              <a:rPr lang="ru-RU" b="1" dirty="0" err="1" smtClean="0"/>
              <a:t>Дорогино-Заимковская</a:t>
            </a:r>
            <a:r>
              <a:rPr lang="ru-RU" b="1" dirty="0" smtClean="0"/>
              <a:t> ООШ – 38 учащихся</a:t>
            </a:r>
          </a:p>
          <a:p>
            <a:endParaRPr lang="ru-RU" dirty="0"/>
          </a:p>
        </p:txBody>
      </p:sp>
      <p:pic>
        <p:nvPicPr>
          <p:cNvPr id="4" name="Рисунок 3" descr="DSCN00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2928934"/>
            <a:ext cx="5000659" cy="3571898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5143536"/>
          </a:xfrm>
        </p:spPr>
        <p:txBody>
          <a:bodyPr/>
          <a:lstStyle/>
          <a:p>
            <a:r>
              <a:rPr lang="ru-RU" dirty="0" smtClean="0"/>
              <a:t>ДОУ «Земляничка» – 110 детей</a:t>
            </a:r>
          </a:p>
          <a:p>
            <a:r>
              <a:rPr lang="ru-RU" dirty="0" smtClean="0"/>
              <a:t>ДОУ «Солнышко» – 69 детей</a:t>
            </a:r>
          </a:p>
          <a:p>
            <a:endParaRPr lang="ru-RU" dirty="0"/>
          </a:p>
        </p:txBody>
      </p:sp>
      <p:pic>
        <p:nvPicPr>
          <p:cNvPr id="4" name="Рисунок 3" descr="DSCN17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6568" y="3607765"/>
            <a:ext cx="4124563" cy="3066977"/>
          </a:xfrm>
          <a:prstGeom prst="rect">
            <a:avLst/>
          </a:prstGeom>
        </p:spPr>
      </p:pic>
      <p:pic>
        <p:nvPicPr>
          <p:cNvPr id="5" name="Рисунок 4" descr="DSCN17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785926"/>
            <a:ext cx="4429156" cy="3321867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Культура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389120"/>
          </a:xfrm>
        </p:spPr>
        <p:txBody>
          <a:bodyPr/>
          <a:lstStyle/>
          <a:p>
            <a:r>
              <a:rPr lang="ru-RU" sz="3200" dirty="0" smtClean="0"/>
              <a:t>МКУ </a:t>
            </a:r>
            <a:r>
              <a:rPr lang="ru-RU" sz="3200" dirty="0" err="1" smtClean="0"/>
              <a:t>Посевнинский</a:t>
            </a:r>
            <a:r>
              <a:rPr lang="ru-RU" sz="3200" dirty="0" smtClean="0"/>
              <a:t> ГДК</a:t>
            </a:r>
          </a:p>
          <a:p>
            <a:endParaRPr lang="ru-RU" dirty="0"/>
          </a:p>
        </p:txBody>
      </p:sp>
      <p:pic>
        <p:nvPicPr>
          <p:cNvPr id="6" name="Рисунок 5" descr="DSCN06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01" y="2000240"/>
            <a:ext cx="4381499" cy="3286124"/>
          </a:xfrm>
          <a:prstGeom prst="rect">
            <a:avLst/>
          </a:prstGeom>
        </p:spPr>
      </p:pic>
      <p:pic>
        <p:nvPicPr>
          <p:cNvPr id="7" name="Рисунок 6" descr="DSCN03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357562"/>
            <a:ext cx="4405344" cy="3304008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389120"/>
          </a:xfrm>
        </p:spPr>
        <p:txBody>
          <a:bodyPr/>
          <a:lstStyle/>
          <a:p>
            <a:r>
              <a:rPr lang="ru-RU" dirty="0" smtClean="0"/>
              <a:t>МКУ </a:t>
            </a:r>
            <a:r>
              <a:rPr lang="ru-RU" dirty="0" err="1" smtClean="0"/>
              <a:t>Дорогино-Заимковский</a:t>
            </a:r>
            <a:r>
              <a:rPr lang="ru-RU" dirty="0" smtClean="0"/>
              <a:t> СК</a:t>
            </a:r>
          </a:p>
          <a:p>
            <a:r>
              <a:rPr lang="ru-RU" dirty="0" smtClean="0"/>
              <a:t>1 библиотека</a:t>
            </a:r>
          </a:p>
          <a:p>
            <a:r>
              <a:rPr lang="ru-RU" dirty="0" smtClean="0"/>
              <a:t>МБОУ ДОТ </a:t>
            </a:r>
            <a:r>
              <a:rPr lang="ru-RU" dirty="0" err="1" smtClean="0"/>
              <a:t>Посевнинская</a:t>
            </a:r>
            <a:r>
              <a:rPr lang="ru-RU" dirty="0" smtClean="0"/>
              <a:t> Детская Школа Искусств</a:t>
            </a:r>
          </a:p>
          <a:p>
            <a:endParaRPr lang="ru-RU" dirty="0"/>
          </a:p>
        </p:txBody>
      </p:sp>
      <p:pic>
        <p:nvPicPr>
          <p:cNvPr id="4" name="Рисунок 3" descr="DSCN02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357430"/>
            <a:ext cx="5857916" cy="4071966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Общие сведения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389120"/>
          </a:xfrm>
        </p:spPr>
        <p:txBody>
          <a:bodyPr/>
          <a:lstStyle/>
          <a:p>
            <a:r>
              <a:rPr lang="ru-RU" dirty="0" smtClean="0"/>
              <a:t>Территория – 25995 га</a:t>
            </a:r>
          </a:p>
          <a:p>
            <a:r>
              <a:rPr lang="ru-RU" dirty="0" smtClean="0"/>
              <a:t>Численность населения – 4838 человек</a:t>
            </a:r>
            <a:endParaRPr lang="ru-RU" dirty="0"/>
          </a:p>
        </p:txBody>
      </p:sp>
      <p:pic>
        <p:nvPicPr>
          <p:cNvPr id="1026" name="Picture 2" descr="G:\доклад Фото\DSCN0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214554"/>
            <a:ext cx="7143800" cy="464344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Физкультура </a:t>
            </a:r>
            <a:br>
              <a:rPr lang="ru-RU" sz="5400" dirty="0" smtClean="0"/>
            </a:br>
            <a:r>
              <a:rPr lang="ru-RU" sz="5400" dirty="0" smtClean="0"/>
              <a:t> и спорт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572560" cy="4389120"/>
          </a:xfrm>
        </p:spPr>
        <p:txBody>
          <a:bodyPr/>
          <a:lstStyle/>
          <a:p>
            <a:r>
              <a:rPr lang="ru-RU" dirty="0" smtClean="0"/>
              <a:t>3 спортивных зала, тренажерный</a:t>
            </a:r>
          </a:p>
          <a:p>
            <a:pPr>
              <a:buNone/>
            </a:pPr>
            <a:r>
              <a:rPr lang="ru-RU" dirty="0" smtClean="0"/>
              <a:t> зал; секции по греко-римской </a:t>
            </a:r>
          </a:p>
          <a:p>
            <a:pPr>
              <a:buNone/>
            </a:pPr>
            <a:r>
              <a:rPr lang="ru-RU" dirty="0" smtClean="0"/>
              <a:t>борьбе, дзюдо, футболу, </a:t>
            </a:r>
          </a:p>
          <a:p>
            <a:pPr>
              <a:buNone/>
            </a:pPr>
            <a:r>
              <a:rPr lang="ru-RU" dirty="0" smtClean="0"/>
              <a:t>легкой атлетике;</a:t>
            </a:r>
          </a:p>
          <a:p>
            <a:pPr algn="r"/>
            <a:r>
              <a:rPr lang="ru-RU" dirty="0" smtClean="0"/>
              <a:t>Участие в областных и районных </a:t>
            </a:r>
          </a:p>
          <a:p>
            <a:pPr algn="r">
              <a:buNone/>
            </a:pPr>
            <a:r>
              <a:rPr lang="ru-RU" dirty="0" smtClean="0"/>
              <a:t>соревнованиях</a:t>
            </a:r>
          </a:p>
          <a:p>
            <a:pPr algn="r"/>
            <a:r>
              <a:rPr lang="ru-RU" dirty="0" smtClean="0"/>
              <a:t>Поселковые спортивные </a:t>
            </a:r>
          </a:p>
          <a:p>
            <a:pPr algn="r">
              <a:buNone/>
            </a:pPr>
            <a:r>
              <a:rPr lang="ru-RU" dirty="0" smtClean="0"/>
              <a:t>соревнования </a:t>
            </a:r>
          </a:p>
          <a:p>
            <a:pPr algn="r">
              <a:buNone/>
            </a:pPr>
            <a:r>
              <a:rPr lang="ru-RU" dirty="0" smtClean="0"/>
              <a:t>по  спортивным играм</a:t>
            </a:r>
            <a:endParaRPr lang="ru-RU" dirty="0"/>
          </a:p>
        </p:txBody>
      </p:sp>
      <p:pic>
        <p:nvPicPr>
          <p:cNvPr id="4" name="Рисунок 3" descr="P10300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714752"/>
            <a:ext cx="3571900" cy="2786058"/>
          </a:xfrm>
          <a:prstGeom prst="rect">
            <a:avLst/>
          </a:prstGeom>
        </p:spPr>
      </p:pic>
      <p:pic>
        <p:nvPicPr>
          <p:cNvPr id="5" name="Рисунок 4" descr="P10300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929322" y="428604"/>
            <a:ext cx="3214710" cy="278608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229600" cy="1143000"/>
          </a:xfrm>
        </p:spPr>
        <p:txBody>
          <a:bodyPr/>
          <a:lstStyle/>
          <a:p>
            <a:r>
              <a:rPr lang="ru-RU" dirty="0" smtClean="0"/>
              <a:t>Общественные организации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229600" cy="4389120"/>
          </a:xfrm>
        </p:spPr>
        <p:txBody>
          <a:bodyPr/>
          <a:lstStyle/>
          <a:p>
            <a:r>
              <a:rPr lang="ru-RU" dirty="0" smtClean="0"/>
              <a:t>Совет ветеранов</a:t>
            </a:r>
          </a:p>
          <a:p>
            <a:r>
              <a:rPr lang="ru-RU" dirty="0" smtClean="0"/>
              <a:t>Женсовет</a:t>
            </a:r>
          </a:p>
          <a:p>
            <a:r>
              <a:rPr lang="ru-RU" dirty="0" smtClean="0"/>
              <a:t>Совет молодежи</a:t>
            </a:r>
          </a:p>
          <a:p>
            <a:r>
              <a:rPr lang="ru-RU" dirty="0" smtClean="0"/>
              <a:t>Спортивный комитет</a:t>
            </a:r>
            <a:endParaRPr lang="ru-RU" dirty="0"/>
          </a:p>
        </p:txBody>
      </p:sp>
      <p:pic>
        <p:nvPicPr>
          <p:cNvPr id="4" name="Рисунок 3" descr="DSCN14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3071810"/>
            <a:ext cx="3143240" cy="2786058"/>
          </a:xfrm>
          <a:prstGeom prst="rect">
            <a:avLst/>
          </a:prstGeom>
        </p:spPr>
      </p:pic>
      <p:pic>
        <p:nvPicPr>
          <p:cNvPr id="5" name="Рисунок 4" descr="IMG_06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928670"/>
            <a:ext cx="3286116" cy="2464587"/>
          </a:xfrm>
          <a:prstGeom prst="rect">
            <a:avLst/>
          </a:prstGeom>
        </p:spPr>
      </p:pic>
      <p:pic>
        <p:nvPicPr>
          <p:cNvPr id="6" name="Рисунок 5" descr="DSC_14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14752"/>
            <a:ext cx="3214678" cy="2714644"/>
          </a:xfrm>
          <a:prstGeom prst="rect">
            <a:avLst/>
          </a:prstGeom>
        </p:spPr>
      </p:pic>
      <p:pic>
        <p:nvPicPr>
          <p:cNvPr id="7" name="Рисунок 6" descr="SAM_03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23225" y="3857628"/>
            <a:ext cx="3020775" cy="264318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50017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Работа по наказам избирателей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Газификация поселка</a:t>
            </a:r>
          </a:p>
          <a:p>
            <a:r>
              <a:rPr lang="ru-RU" sz="4400" dirty="0" smtClean="0"/>
              <a:t>Продвижение проекта по строительству коллектора</a:t>
            </a:r>
          </a:p>
          <a:p>
            <a:r>
              <a:rPr lang="ru-RU" sz="4400" dirty="0" smtClean="0"/>
              <a:t>Профинансирован ремонт спортзала ГДК</a:t>
            </a:r>
            <a:endParaRPr lang="ru-RU" sz="44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ЖКХ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Общий размер жилого фонда – 94629,9 тыс. кв.м</a:t>
            </a:r>
          </a:p>
          <a:p>
            <a:r>
              <a:rPr lang="ru-RU" sz="3600" dirty="0" smtClean="0"/>
              <a:t>Износ – от 30 до 70%</a:t>
            </a:r>
          </a:p>
          <a:p>
            <a:r>
              <a:rPr lang="ru-RU" sz="3600" dirty="0" smtClean="0"/>
              <a:t>Протяженность водопроводной сети – 19,9 км, тепловой – 7,5 км</a:t>
            </a:r>
          </a:p>
          <a:p>
            <a:r>
              <a:rPr lang="ru-RU" sz="3600" dirty="0" smtClean="0"/>
              <a:t>Удельный вес ветхих сетей – 95%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Платежи по коммунальным услугам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Дебиторская задолженность населения на 01.11.12г. – 7896219,81 рублей</a:t>
            </a:r>
          </a:p>
          <a:p>
            <a:r>
              <a:rPr lang="ru-RU" sz="3200" dirty="0" smtClean="0"/>
              <a:t>В том числе: долг МУП «</a:t>
            </a:r>
            <a:r>
              <a:rPr lang="ru-RU" sz="3200" dirty="0" err="1" smtClean="0"/>
              <a:t>Теплосети-Посевная</a:t>
            </a:r>
            <a:r>
              <a:rPr lang="ru-RU" sz="3200" dirty="0" smtClean="0"/>
              <a:t>» -        3078717,29; ООО УК «Жилфонд Сервис» - 2180651 руб.</a:t>
            </a:r>
            <a:endParaRPr lang="ru-RU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Административная комиссия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Проведено 6 заседаний</a:t>
            </a:r>
          </a:p>
          <a:p>
            <a:r>
              <a:rPr lang="ru-RU" sz="4400" dirty="0" smtClean="0"/>
              <a:t>Составлен 21 протокол, вынесено 16 предупреждений, выписано 3 штрафа по 1000 рублей и 3 – по 300 рублей.</a:t>
            </a:r>
          </a:p>
          <a:p>
            <a:r>
              <a:rPr lang="ru-RU" sz="4400" dirty="0" smtClean="0"/>
              <a:t>Проведено 12 сходов.</a:t>
            </a:r>
            <a:endParaRPr lang="ru-RU" sz="44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Исполнение доходной части бюджета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2468880"/>
            <a:ext cx="8229600" cy="4389120"/>
          </a:xfrm>
        </p:spPr>
        <p:txBody>
          <a:bodyPr>
            <a:normAutofit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071678"/>
          <a:ext cx="8429685" cy="4750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895"/>
                <a:gridCol w="2809895"/>
                <a:gridCol w="2809895"/>
              </a:tblGrid>
              <a:tr h="505218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6002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План, в тыс.руб.</a:t>
                      </a:r>
                    </a:p>
                    <a:p>
                      <a:pPr indent="16002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2012год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Факт за 10 месяцев 2012г, в тыс. руб.</a:t>
                      </a:r>
                    </a:p>
                  </a:txBody>
                  <a:tcPr marL="68580" marR="68580" marT="0" marB="0"/>
                </a:tc>
              </a:tr>
              <a:tr h="445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454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Доходная часть бюджета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24938,4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21702,6</a:t>
                      </a:r>
                    </a:p>
                  </a:txBody>
                  <a:tcPr marL="68580" marR="68580" marT="0" marB="0"/>
                </a:tc>
              </a:tr>
              <a:tr h="4454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Из них собственных доходов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4853,3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4529,9</a:t>
                      </a:r>
                    </a:p>
                  </a:txBody>
                  <a:tcPr marL="68580" marR="68580" marT="0" marB="0"/>
                </a:tc>
              </a:tr>
              <a:tr h="4454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Дотация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8645,3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7307,8</a:t>
                      </a:r>
                    </a:p>
                  </a:txBody>
                  <a:tcPr marL="68580" marR="68580" marT="0" marB="0"/>
                </a:tc>
              </a:tr>
              <a:tr h="7578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Доходы от предпринимательской деятельности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561,7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522,7</a:t>
                      </a:r>
                    </a:p>
                  </a:txBody>
                  <a:tcPr marL="68580" marR="68580" marT="0" marB="0"/>
                </a:tc>
              </a:tr>
              <a:tr h="1010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Налог на доходы физических лиц: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- земельный налог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- налог на имущество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2900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600,0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150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2467,5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697,4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149,2</a:t>
                      </a:r>
                    </a:p>
                  </a:txBody>
                  <a:tcPr marL="68580" marR="68580" marT="0" marB="0"/>
                </a:tc>
              </a:tr>
              <a:tr h="4454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Прочие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20085,1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17172,7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Исполнение расходной части бюджета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928934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План по расходам на 2012г. –</a:t>
            </a:r>
          </a:p>
          <a:p>
            <a:pPr algn="ctr">
              <a:buNone/>
            </a:pPr>
            <a:r>
              <a:rPr lang="ru-RU" sz="4000" dirty="0" smtClean="0"/>
              <a:t>  25226,2тыс. руб.</a:t>
            </a:r>
          </a:p>
          <a:p>
            <a:pPr>
              <a:buNone/>
            </a:pPr>
            <a:r>
              <a:rPr lang="ru-RU" sz="4000" dirty="0" smtClean="0"/>
              <a:t>Факт за 10 месяцев –</a:t>
            </a:r>
          </a:p>
          <a:p>
            <a:pPr algn="ctr">
              <a:buNone/>
            </a:pPr>
            <a:r>
              <a:rPr lang="ru-RU" sz="4000" dirty="0" smtClean="0"/>
              <a:t> 20417,9тыс. руб.</a:t>
            </a:r>
            <a:endParaRPr lang="ru-RU" sz="4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бюджет на 2012год заложено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68880"/>
            <a:ext cx="8229600" cy="43891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Благоустройство – 2201,6 тыс. руб.</a:t>
            </a:r>
          </a:p>
          <a:p>
            <a:r>
              <a:rPr lang="ru-RU" sz="2800" dirty="0" smtClean="0"/>
              <a:t>ЧС и </a:t>
            </a:r>
            <a:r>
              <a:rPr lang="ru-RU" sz="2800" dirty="0" err="1" smtClean="0"/>
              <a:t>пож</a:t>
            </a:r>
            <a:r>
              <a:rPr lang="ru-RU" sz="2800" dirty="0" smtClean="0"/>
              <a:t>. безопасность – 1341,3 тыс. руб.</a:t>
            </a:r>
          </a:p>
          <a:p>
            <a:r>
              <a:rPr lang="ru-RU" sz="2800" dirty="0" smtClean="0"/>
              <a:t>Жилищное хозяйство – 993,7тыс. руб.</a:t>
            </a:r>
          </a:p>
          <a:p>
            <a:r>
              <a:rPr lang="ru-RU" sz="2800" dirty="0" smtClean="0"/>
              <a:t>Коммунальное хозяйство – 8097,3 тыс.руб.</a:t>
            </a:r>
          </a:p>
          <a:p>
            <a:r>
              <a:rPr lang="ru-RU" sz="2800" dirty="0" smtClean="0"/>
              <a:t>Культура – 3924,3 тыс. руб.</a:t>
            </a:r>
            <a:endParaRPr lang="ru-RU" sz="28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1143000"/>
          </a:xfrm>
        </p:spPr>
        <p:txBody>
          <a:bodyPr/>
          <a:lstStyle/>
          <a:p>
            <a:r>
              <a:rPr lang="ru-RU" dirty="0" smtClean="0"/>
              <a:t>Освоено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38912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Приобретены 3 детские площадки – </a:t>
            </a:r>
          </a:p>
          <a:p>
            <a:pPr>
              <a:buNone/>
            </a:pPr>
            <a:r>
              <a:rPr lang="ru-RU" sz="3200" dirty="0" smtClean="0"/>
              <a:t>   293,1 тыс. руб.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DSCN0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74790">
            <a:off x="269042" y="3154679"/>
            <a:ext cx="4162173" cy="3354587"/>
          </a:xfrm>
          <a:prstGeom prst="rect">
            <a:avLst/>
          </a:prstGeom>
        </p:spPr>
      </p:pic>
      <p:pic>
        <p:nvPicPr>
          <p:cNvPr id="7" name="Рисунок 6" descr="DSCN00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46593">
            <a:off x="4850339" y="2826190"/>
            <a:ext cx="4016306" cy="3012229"/>
          </a:xfrm>
          <a:prstGeom prst="rect">
            <a:avLst/>
          </a:prstGeom>
        </p:spPr>
      </p:pic>
      <p:pic>
        <p:nvPicPr>
          <p:cNvPr id="8" name="Рисунок 7" descr="DSCN0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74790">
            <a:off x="269043" y="3154679"/>
            <a:ext cx="4162173" cy="3354587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304</TotalTime>
  <Words>522</Words>
  <Application>Microsoft Office PowerPoint</Application>
  <PresentationFormat>Экран (4:3)</PresentationFormat>
  <Paragraphs>144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Итоги социально-экономического развития за 2012год</vt:lpstr>
      <vt:lpstr>Общие сведения</vt:lpstr>
      <vt:lpstr>ЖКХ</vt:lpstr>
      <vt:lpstr>Платежи по коммунальным услугам</vt:lpstr>
      <vt:lpstr>Административная комиссия</vt:lpstr>
      <vt:lpstr>Исполнение доходной части бюджета</vt:lpstr>
      <vt:lpstr>Исполнение расходной части бюджета</vt:lpstr>
      <vt:lpstr>В бюджет на 2012год заложено</vt:lpstr>
      <vt:lpstr>Освоено средств</vt:lpstr>
      <vt:lpstr>Слайд 10</vt:lpstr>
      <vt:lpstr>Строительные работы, капитальный ремонт</vt:lpstr>
      <vt:lpstr>Слайд 12</vt:lpstr>
      <vt:lpstr>Слайд 13</vt:lpstr>
      <vt:lpstr>Слайд 14</vt:lpstr>
      <vt:lpstr>Вопросы соц. защиты</vt:lpstr>
      <vt:lpstr>Образование</vt:lpstr>
      <vt:lpstr>Слайд 17</vt:lpstr>
      <vt:lpstr>Культура</vt:lpstr>
      <vt:lpstr>Слайд 19</vt:lpstr>
      <vt:lpstr>     Физкультура   и спорт</vt:lpstr>
      <vt:lpstr>Общественные организации</vt:lpstr>
      <vt:lpstr>Работа по наказам избирателей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социально-экономического развития за 2012год</dc:title>
  <dc:creator>Customer</dc:creator>
  <cp:lastModifiedBy>Customer</cp:lastModifiedBy>
  <cp:revision>41</cp:revision>
  <dcterms:created xsi:type="dcterms:W3CDTF">2012-11-06T03:31:10Z</dcterms:created>
  <dcterms:modified xsi:type="dcterms:W3CDTF">2013-03-13T07:11:39Z</dcterms:modified>
</cp:coreProperties>
</file>